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5" r:id="rId4"/>
    <p:sldId id="266" r:id="rId5"/>
    <p:sldId id="267" r:id="rId6"/>
    <p:sldId id="268" r:id="rId7"/>
    <p:sldId id="258" r:id="rId8"/>
    <p:sldId id="259" r:id="rId9"/>
    <p:sldId id="260" r:id="rId10"/>
    <p:sldId id="261" r:id="rId11"/>
    <p:sldId id="262" r:id="rId12"/>
    <p:sldId id="264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8/2/19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zerojudge.tw/ShowProblem?problemid=d190" TargetMode="External"/><Relationship Id="rId2" Type="http://schemas.openxmlformats.org/officeDocument/2006/relationships/hyperlink" Target="https://zerojudge.tw/ShowProblem?problemid=c01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zerojudge.tw/ShowProblem?problemid=c044" TargetMode="External"/><Relationship Id="rId5" Type="http://schemas.openxmlformats.org/officeDocument/2006/relationships/hyperlink" Target="https://zerojudge.tw/ShowProblem?problemid=c012" TargetMode="External"/><Relationship Id="rId4" Type="http://schemas.openxmlformats.org/officeDocument/2006/relationships/hyperlink" Target="https://zerojudge.tw/ShowProblem?problemid=d150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zerojudge.tw/ShowProblem?problemid=b96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zerojudge.tw/ShowProblem?problemid=b966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49B7F9-C8BA-F04D-ABBB-43048B2319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kumimoji="1" lang="en-US" altLang="zh-TW" dirty="0"/>
              <a:t>CH2</a:t>
            </a:r>
            <a:r>
              <a:rPr kumimoji="1" lang="zh-TW" altLang="en-US" dirty="0"/>
              <a:t> 排序</a:t>
            </a:r>
            <a:r>
              <a:rPr kumimoji="1" lang="en-US" altLang="zh-TW" dirty="0"/>
              <a:t> (sort)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CA8695F-8023-9849-85E2-93A96C7D5A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5406C7C-45B1-2D45-8487-9AE26384A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228" y="2426292"/>
            <a:ext cx="3229147" cy="276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40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C3D7922-B8FC-3644-8EBF-72680C490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" y="1238250"/>
            <a:ext cx="108077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47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0EFD632-32FE-9D4D-A42D-EB6EC6D233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392"/>
          <a:stretch/>
        </p:blipFill>
        <p:spPr>
          <a:xfrm>
            <a:off x="8224578" y="299779"/>
            <a:ext cx="2822649" cy="3416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EAECCF0-27D3-1E4B-828E-8088F70C45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257"/>
          <a:stretch/>
        </p:blipFill>
        <p:spPr>
          <a:xfrm>
            <a:off x="8224579" y="4097411"/>
            <a:ext cx="2822649" cy="2095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4139BAA-937E-EF41-B958-810AC0829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7" y="214312"/>
            <a:ext cx="7011703" cy="64293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47027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61FAFA2-DD90-344F-9BF7-3C290A212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Exercise: </a:t>
            </a:r>
            <a:r>
              <a:rPr lang="en" altLang="zh-TW"/>
              <a:t>UVa</a:t>
            </a:r>
            <a:r>
              <a:rPr lang="en" altLang="zh-TW" dirty="0"/>
              <a:t> Online Judge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D476237-3369-5743-A9CC-0D9D7D7C3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14475"/>
            <a:ext cx="8596668" cy="4526887"/>
          </a:xfrm>
        </p:spPr>
        <p:txBody>
          <a:bodyPr>
            <a:normAutofit/>
          </a:bodyPr>
          <a:lstStyle/>
          <a:p>
            <a:r>
              <a:rPr lang="en" altLang="zh-TW" dirty="0"/>
              <a:t>10107 - What is the Median?</a:t>
            </a:r>
          </a:p>
          <a:p>
            <a:r>
              <a:rPr lang="en" altLang="zh-TW" dirty="0">
                <a:hlinkClick r:id="rId2"/>
              </a:rPr>
              <a:t>https://zerojudge.tw/ShowProblem?problemid=c010</a:t>
            </a:r>
            <a:endParaRPr lang="en" altLang="zh-TW" dirty="0"/>
          </a:p>
          <a:p>
            <a:r>
              <a:rPr lang="en" altLang="zh-TW" dirty="0"/>
              <a:t>11462 - Age Sort</a:t>
            </a:r>
          </a:p>
          <a:p>
            <a:r>
              <a:rPr lang="en" altLang="zh-TW" dirty="0">
                <a:hlinkClick r:id="rId3"/>
              </a:rPr>
              <a:t>https://zerojudge.tw/ShowProblem?problemid=d190</a:t>
            </a:r>
            <a:endParaRPr lang="en" altLang="zh-TW" dirty="0"/>
          </a:p>
          <a:p>
            <a:r>
              <a:rPr lang="en" altLang="zh-TW" dirty="0"/>
              <a:t>11369 – Shopaholic</a:t>
            </a:r>
          </a:p>
          <a:p>
            <a:r>
              <a:rPr lang="en" altLang="zh-TW" dirty="0">
                <a:hlinkClick r:id="rId4"/>
              </a:rPr>
              <a:t>https://zerojudge.tw/ShowProblem?problemid=d150</a:t>
            </a:r>
            <a:endParaRPr lang="en" altLang="zh-TW" dirty="0"/>
          </a:p>
          <a:p>
            <a:r>
              <a:rPr lang="en" altLang="zh-TW" dirty="0"/>
              <a:t>10062 - Tell me the frequencies!</a:t>
            </a:r>
          </a:p>
          <a:p>
            <a:r>
              <a:rPr lang="en" altLang="zh-TW" dirty="0">
                <a:hlinkClick r:id="rId5"/>
              </a:rPr>
              <a:t>https://zerojudge.tw/ShowProblem?problemid=c012</a:t>
            </a:r>
            <a:endParaRPr lang="en" altLang="zh-TW" dirty="0"/>
          </a:p>
          <a:p>
            <a:r>
              <a:rPr lang="en" altLang="zh-TW" dirty="0"/>
              <a:t>10008 - What's Cryptanalysis</a:t>
            </a:r>
          </a:p>
          <a:p>
            <a:r>
              <a:rPr lang="en" altLang="zh-TW" dirty="0">
                <a:hlinkClick r:id="rId6"/>
              </a:rPr>
              <a:t>https://zerojudge.tw/ShowProblem?problemid=c044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6754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2A42EDC-3E34-C940-88D3-05FBB9C72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398" y="1695450"/>
            <a:ext cx="7251700" cy="34671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64808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5BFC4C8F-0D04-7D4B-A09D-FF6FA3266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208" y="1816757"/>
            <a:ext cx="7277100" cy="30353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55958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A9EC119-72A0-D544-8DB8-E896AA08E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157" y="2057400"/>
            <a:ext cx="7251700" cy="27432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67329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5475AF2C-9AE6-7646-BCC3-9C2A28D72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688" y="1492250"/>
            <a:ext cx="7251700" cy="38735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8831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824A36E-CA11-F042-90B3-6DDC3B039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646" y="1587500"/>
            <a:ext cx="7251700" cy="3683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47122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43BA85-0ED0-1C4F-A758-365EA318C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Algorithms (iOS</a:t>
            </a:r>
            <a:r>
              <a:rPr kumimoji="1" lang="zh-TW" altLang="en-US" dirty="0"/>
              <a:t> </a:t>
            </a:r>
            <a:r>
              <a:rPr kumimoji="1" lang="en-US" altLang="zh-TW" dirty="0"/>
              <a:t>Apps</a:t>
            </a:r>
            <a:r>
              <a:rPr kumimoji="1" lang="zh-TW" altLang="en-US" dirty="0"/>
              <a:t> 動畫演示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3827F3-D928-FE4A-A74A-80BD6CCB5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Bubble Sort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/>
              <a:t>實作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Selection Sort (</a:t>
            </a:r>
            <a:r>
              <a:rPr kumimoji="1" lang="zh-TW" altLang="en-US" dirty="0"/>
              <a:t>實作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Insertion Sort (</a:t>
            </a:r>
            <a:r>
              <a:rPr kumimoji="1" lang="zh-TW" altLang="en-US" dirty="0"/>
              <a:t>實作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Merge Sort</a:t>
            </a:r>
            <a:r>
              <a:rPr kumimoji="1" lang="zh-TW" altLang="en-US" dirty="0"/>
              <a:t> </a:t>
            </a:r>
            <a:r>
              <a:rPr kumimoji="1" lang="en-US" altLang="zh-TW" dirty="0"/>
              <a:t>(CH6)</a:t>
            </a:r>
          </a:p>
          <a:p>
            <a:r>
              <a:rPr kumimoji="1" lang="en-US" altLang="zh-TW" dirty="0"/>
              <a:t>Quick Sort</a:t>
            </a:r>
            <a:r>
              <a:rPr kumimoji="1" lang="zh-TW" altLang="en-US" dirty="0"/>
              <a:t> </a:t>
            </a:r>
            <a:r>
              <a:rPr kumimoji="1" lang="en-US" altLang="zh-TW" dirty="0"/>
              <a:t>(CH6)</a:t>
            </a:r>
          </a:p>
          <a:p>
            <a:pPr lvl="1"/>
            <a:r>
              <a:rPr kumimoji="1" lang="zh-TW" altLang="en-US" dirty="0"/>
              <a:t>公認最佳排序法</a:t>
            </a:r>
            <a:endParaRPr kumimoji="1" lang="en-US" altLang="zh-TW" dirty="0"/>
          </a:p>
          <a:p>
            <a:r>
              <a:rPr kumimoji="1" lang="en-US" altLang="zh-TW" dirty="0"/>
              <a:t>Python method or BIF</a:t>
            </a:r>
          </a:p>
          <a:p>
            <a:pPr lvl="1"/>
            <a:r>
              <a:rPr kumimoji="1" lang="en-US" altLang="zh-TW" dirty="0" err="1"/>
              <a:t>list.sort</a:t>
            </a:r>
            <a:r>
              <a:rPr kumimoji="1" lang="en-US" altLang="zh-TW" dirty="0"/>
              <a:t>()   in-place operation</a:t>
            </a:r>
          </a:p>
          <a:p>
            <a:pPr lvl="1"/>
            <a:r>
              <a:rPr kumimoji="1" lang="en-US" altLang="zh-TW" dirty="0"/>
              <a:t>sorted(list)  return value</a:t>
            </a:r>
          </a:p>
        </p:txBody>
      </p:sp>
      <p:pic>
        <p:nvPicPr>
          <p:cNvPr id="5" name="圖片 4" descr="一張含有 螢幕擷取畫面 的圖片&#10;&#10;自動產生的描述">
            <a:extLst>
              <a:ext uri="{FF2B5EF4-FFF2-40B4-BE49-F238E27FC236}">
                <a16:creationId xmlns:a16="http://schemas.microsoft.com/office/drawing/2014/main" id="{F3E06116-DD8F-7145-94C2-1A7D2FC416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271"/>
          <a:stretch/>
        </p:blipFill>
        <p:spPr>
          <a:xfrm>
            <a:off x="4569428" y="1696157"/>
            <a:ext cx="7106177" cy="19574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圖片 6" descr="一張含有 螢幕擷取畫面 的圖片&#10;&#10;自動產生的描述">
            <a:extLst>
              <a:ext uri="{FF2B5EF4-FFF2-40B4-BE49-F238E27FC236}">
                <a16:creationId xmlns:a16="http://schemas.microsoft.com/office/drawing/2014/main" id="{BE31D46D-FA2A-C542-9746-67719EDA1C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83" t="22914" r="24010" b="45625"/>
          <a:stretch/>
        </p:blipFill>
        <p:spPr>
          <a:xfrm>
            <a:off x="5352230" y="3883841"/>
            <a:ext cx="4700588" cy="215752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77986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081DCD-9CED-2C4D-8DEE-7D37E274C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Bubble sort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65154C7-1425-5A42-B3E7-9EB657649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35" y="1469704"/>
            <a:ext cx="5384800" cy="2032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EA0E548-0745-344A-8494-D9360FD4565E}"/>
              </a:ext>
            </a:extLst>
          </p:cNvPr>
          <p:cNvSpPr txBox="1"/>
          <p:nvPr/>
        </p:nvSpPr>
        <p:spPr>
          <a:xfrm>
            <a:off x="6620139" y="239272"/>
            <a:ext cx="2478564" cy="6524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100" dirty="0">
                <a:latin typeface="Menlo" panose="020B0609030804020204" pitchFamily="49" charset="0"/>
                <a:cs typeface="Menlo" panose="020B0609030804020204" pitchFamily="49" charset="0"/>
              </a:rPr>
              <a:t>﻿</a:t>
            </a:r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8, 6, 4, 2, 5, 7, 3, 9]</a:t>
            </a:r>
          </a:p>
          <a:p>
            <a:endParaRPr kumimoji="1" lang="en-US" altLang="zh-TW" sz="11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8, 6, 4, 2, 5, 7, 3,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8, 6, 4, 2, 5, 3,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8, 6, 4, 2, 3,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8, 6, 4, 2, 3,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8, 6, 2, 4, 3,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8, 2, 6, 4, 3,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8, 6, 4, 3,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8, 6, 4, 3,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8, 6, 4, 3,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8, 6, 4, 3,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8, 6, 3, 4,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8, 3, 6, 4,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8, 6, 4,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8, 6, 4,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8, 6, 4,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8, 6, 4,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8, 4, 6,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4, 8, 6,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4, 8, 6,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4, 8, 6,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4, 8, 6,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4, 6, 8,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4, 6, 8,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4, 6, 8,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4, 6, 8,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4, 6, 8,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4, 6, 8,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4, 6, 8,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4, 6, 8,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4, 6, 8,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4, 6, 8,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4, 6, 8,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4, 6, 8,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4, 6, 8,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4, 6, 8,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4, 6, 8, 5, 7, 9]</a:t>
            </a:r>
            <a:endParaRPr kumimoji="1" lang="zh-TW" altLang="en-US" sz="11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4AA0BA1-7363-8041-9586-EDDD0965C78E}"/>
              </a:ext>
            </a:extLst>
          </p:cNvPr>
          <p:cNvSpPr txBox="1"/>
          <p:nvPr/>
        </p:nvSpPr>
        <p:spPr>
          <a:xfrm>
            <a:off x="3594203" y="777475"/>
            <a:ext cx="258763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Time complexity: O(n</a:t>
            </a:r>
            <a:r>
              <a:rPr kumimoji="1" lang="en-US" altLang="zh-TW" baseline="30000" dirty="0"/>
              <a:t>2</a:t>
            </a:r>
            <a:r>
              <a:rPr kumimoji="1" lang="en-US" altLang="zh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95775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7E0702-D078-4742-9EED-06214FCE0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Selection Sort</a:t>
            </a:r>
            <a:endParaRPr kumimoji="1"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465714B-9CDE-5B44-9F4B-317A0A715128}"/>
              </a:ext>
            </a:extLst>
          </p:cNvPr>
          <p:cNvSpPr/>
          <p:nvPr/>
        </p:nvSpPr>
        <p:spPr>
          <a:xfrm>
            <a:off x="6096000" y="1669610"/>
            <a:ext cx="455097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Menlo" panose="020B0609030804020204" pitchFamily="49" charset="0"/>
                <a:cs typeface="Menlo" panose="020B0609030804020204" pitchFamily="49" charset="0"/>
              </a:rPr>
              <a:t>﻿[1, 8, 6, 4, 2, 5, 7, 3, 9]</a:t>
            </a:r>
            <a:endParaRPr lang="en-US" altLang="zh-TW" dirty="0">
              <a:latin typeface="Menlo" panose="020B0609030804020204" pitchFamily="49" charset="0"/>
              <a:cs typeface="Menlo" panose="020B0609030804020204" pitchFamily="49" charset="0"/>
            </a:endParaRPr>
          </a:p>
          <a:p>
            <a:endParaRPr lang="zh-TW" altLang="en-US" dirty="0">
              <a:latin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TW" altLang="en-US" dirty="0">
                <a:latin typeface="Menlo" panose="020B0609030804020204" pitchFamily="49" charset="0"/>
                <a:cs typeface="Menlo" panose="020B0609030804020204" pitchFamily="49" charset="0"/>
              </a:rPr>
              <a:t>[1, 8, 6, 4, 2, 5, 7, 3, 9]</a:t>
            </a:r>
          </a:p>
          <a:p>
            <a:r>
              <a:rPr lang="zh-TW" altLang="en-US" dirty="0">
                <a:latin typeface="Menlo" panose="020B0609030804020204" pitchFamily="49" charset="0"/>
                <a:cs typeface="Menlo" panose="020B0609030804020204" pitchFamily="49" charset="0"/>
              </a:rPr>
              <a:t>[1, 2, 6, 4, 8, 5, 7, 3, 9]</a:t>
            </a:r>
          </a:p>
          <a:p>
            <a:r>
              <a:rPr lang="zh-TW" altLang="en-US" dirty="0">
                <a:latin typeface="Menlo" panose="020B0609030804020204" pitchFamily="49" charset="0"/>
                <a:cs typeface="Menlo" panose="020B0609030804020204" pitchFamily="49" charset="0"/>
              </a:rPr>
              <a:t>[1, 2, 3, 4, 8, 5, 7, 6, 9]</a:t>
            </a:r>
          </a:p>
          <a:p>
            <a:r>
              <a:rPr lang="zh-TW" altLang="en-US" dirty="0">
                <a:latin typeface="Menlo" panose="020B0609030804020204" pitchFamily="49" charset="0"/>
                <a:cs typeface="Menlo" panose="020B0609030804020204" pitchFamily="49" charset="0"/>
              </a:rPr>
              <a:t>[1, 2, 3, 4, 8, 5, 7, 6, 9]</a:t>
            </a:r>
          </a:p>
          <a:p>
            <a:r>
              <a:rPr lang="zh-TW" altLang="en-US" dirty="0">
                <a:latin typeface="Menlo" panose="020B0609030804020204" pitchFamily="49" charset="0"/>
                <a:cs typeface="Menlo" panose="020B0609030804020204" pitchFamily="49" charset="0"/>
              </a:rPr>
              <a:t>[1, 2, 3, 4, 5, 8, 7, 6, 9]</a:t>
            </a:r>
          </a:p>
          <a:p>
            <a:r>
              <a:rPr lang="zh-TW" altLang="en-US" dirty="0">
                <a:latin typeface="Menlo" panose="020B0609030804020204" pitchFamily="49" charset="0"/>
                <a:cs typeface="Menlo" panose="020B0609030804020204" pitchFamily="49" charset="0"/>
              </a:rPr>
              <a:t>[1, 2, 3, 4, 5, 6, 7, 8, 9]</a:t>
            </a:r>
          </a:p>
          <a:p>
            <a:r>
              <a:rPr lang="zh-TW" altLang="en-US" dirty="0">
                <a:latin typeface="Menlo" panose="020B0609030804020204" pitchFamily="49" charset="0"/>
                <a:cs typeface="Menlo" panose="020B0609030804020204" pitchFamily="49" charset="0"/>
              </a:rPr>
              <a:t>[1, 2, 3, 4, 5, 6, 7, 8, 9]</a:t>
            </a:r>
          </a:p>
          <a:p>
            <a:r>
              <a:rPr lang="zh-TW" altLang="en-US" dirty="0">
                <a:latin typeface="Menlo" panose="020B0609030804020204" pitchFamily="49" charset="0"/>
                <a:cs typeface="Menlo" panose="020B0609030804020204" pitchFamily="49" charset="0"/>
              </a:rPr>
              <a:t>[1, 2, 3, 4, 5, 6, 7, 8, 9]</a:t>
            </a:r>
          </a:p>
          <a:p>
            <a:r>
              <a:rPr lang="zh-TW" altLang="en-US" dirty="0">
                <a:latin typeface="Menlo" panose="020B0609030804020204" pitchFamily="49" charset="0"/>
                <a:cs typeface="Menlo" panose="020B0609030804020204" pitchFamily="49" charset="0"/>
              </a:rPr>
              <a:t>[1, 2, 3, 4, 5, 6, 7, 8, 9]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CC3B294-78BF-9E48-8FB6-0D8DB9AA8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747021"/>
            <a:ext cx="5219700" cy="2984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0C11BFB-3E34-D24E-ADAA-18677B379926}"/>
              </a:ext>
            </a:extLst>
          </p:cNvPr>
          <p:cNvSpPr txBox="1"/>
          <p:nvPr/>
        </p:nvSpPr>
        <p:spPr>
          <a:xfrm>
            <a:off x="3773313" y="777475"/>
            <a:ext cx="258763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Time complexity: O(n</a:t>
            </a:r>
            <a:r>
              <a:rPr kumimoji="1" lang="en-US" altLang="zh-TW" baseline="30000" dirty="0"/>
              <a:t>2</a:t>
            </a:r>
            <a:r>
              <a:rPr kumimoji="1" lang="en-US" altLang="zh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43075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E02968-DB54-A541-93AC-FB9DE2396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Insertion Sort</a:t>
            </a:r>
            <a:endParaRPr kumimoji="1"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22B12B4-1EF3-304D-9BF3-2C96019A6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003" y="1785664"/>
            <a:ext cx="4864100" cy="22987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6467EA0-BE1C-0248-B0F0-55624E6CA51D}"/>
              </a:ext>
            </a:extLst>
          </p:cNvPr>
          <p:cNvSpPr txBox="1"/>
          <p:nvPr/>
        </p:nvSpPr>
        <p:spPr>
          <a:xfrm>
            <a:off x="5864772" y="1795080"/>
            <a:ext cx="395012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Menlo" panose="020B0609030804020204" pitchFamily="49" charset="0"/>
                <a:cs typeface="Menlo" panose="020B0609030804020204" pitchFamily="49" charset="0"/>
              </a:rPr>
              <a:t>﻿</a:t>
            </a:r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8, 6, 4, 2, 5, 7, 3, 9]</a:t>
            </a:r>
          </a:p>
          <a:p>
            <a:endParaRPr kumimoji="1" lang="en-US" altLang="zh-TW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8, 6, 4, 2, 5, 7, 3, 9]</a:t>
            </a:r>
          </a:p>
          <a:p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6, 8, 4, 2, 5, 7, 3, 9]</a:t>
            </a:r>
          </a:p>
          <a:p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4, 6, 8, 2, 5, 7, 3, 9]</a:t>
            </a:r>
          </a:p>
          <a:p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4, 6, 8, 5, 7, 3, 9]</a:t>
            </a:r>
          </a:p>
          <a:p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4, 5, 6, 8, 7, 3, 9]</a:t>
            </a:r>
          </a:p>
          <a:p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4, 5, 6, 7, 8, 3, 9]</a:t>
            </a:r>
          </a:p>
          <a:p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4, 5, 6, 7, 8, 9]</a:t>
            </a:r>
          </a:p>
          <a:p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4, 5, 6, 7, 8, 9]</a:t>
            </a:r>
            <a:endParaRPr kumimoji="1" lang="zh-TW" altLang="en-US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C9A0346-F378-1045-82E1-AA9880BF265D}"/>
              </a:ext>
            </a:extLst>
          </p:cNvPr>
          <p:cNvSpPr txBox="1"/>
          <p:nvPr/>
        </p:nvSpPr>
        <p:spPr>
          <a:xfrm>
            <a:off x="3716753" y="777475"/>
            <a:ext cx="258763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Time complexity: O(n</a:t>
            </a:r>
            <a:r>
              <a:rPr kumimoji="1" lang="en-US" altLang="zh-TW" baseline="30000" dirty="0"/>
              <a:t>2</a:t>
            </a:r>
            <a:r>
              <a:rPr kumimoji="1" lang="en-US" altLang="zh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78221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A6DA0A-34C6-FF41-9DAB-B331F32B4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Merge Sort &amp; Quick Sort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A73E29F-0546-F54E-BEA2-3A784828E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sz="2400" dirty="0"/>
              <a:t>參考</a:t>
            </a:r>
            <a:r>
              <a:rPr kumimoji="1" lang="en-US" altLang="zh-TW" sz="2400" dirty="0"/>
              <a:t>:</a:t>
            </a:r>
            <a:r>
              <a:rPr kumimoji="1" lang="zh-TW" altLang="en-US" sz="2400" dirty="0"/>
              <a:t> </a:t>
            </a:r>
            <a:r>
              <a:rPr kumimoji="1" lang="en-US" altLang="zh-TW" sz="2400" dirty="0"/>
              <a:t>CH6</a:t>
            </a:r>
            <a:r>
              <a:rPr kumimoji="1" lang="zh-TW" altLang="en-US" sz="2400" dirty="0"/>
              <a:t>  分治法 </a:t>
            </a:r>
            <a:r>
              <a:rPr kumimoji="1" lang="en-US" altLang="zh-TW" sz="2400" dirty="0"/>
              <a:t>Divide</a:t>
            </a:r>
            <a:r>
              <a:rPr kumimoji="1" lang="zh-TW" altLang="en-US" sz="2400" dirty="0"/>
              <a:t> </a:t>
            </a:r>
            <a:r>
              <a:rPr kumimoji="1" lang="en-US" altLang="zh-TW" sz="2400" dirty="0"/>
              <a:t>&amp;</a:t>
            </a:r>
            <a:r>
              <a:rPr kumimoji="1" lang="zh-TW" altLang="en-US" sz="2400" dirty="0"/>
              <a:t> </a:t>
            </a:r>
            <a:r>
              <a:rPr kumimoji="1" lang="en-US" altLang="zh-TW" sz="2400" dirty="0"/>
              <a:t>Conquer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67073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DB5FFB-1364-3F42-8C95-7780EC487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10503 </a:t>
            </a:r>
            <a:r>
              <a:rPr lang="zh-TW" altLang="en-US" dirty="0"/>
              <a:t>第 </a:t>
            </a:r>
            <a:r>
              <a:rPr lang="en-US" altLang="zh-TW" dirty="0"/>
              <a:t>1 </a:t>
            </a:r>
            <a:r>
              <a:rPr lang="zh-TW" altLang="en-US" dirty="0"/>
              <a:t>題 成績指標</a:t>
            </a:r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EFA1718-14A9-A84C-B0B7-88AC37DF6252}"/>
              </a:ext>
            </a:extLst>
          </p:cNvPr>
          <p:cNvSpPr txBox="1"/>
          <p:nvPr/>
        </p:nvSpPr>
        <p:spPr>
          <a:xfrm>
            <a:off x="677334" y="125174"/>
            <a:ext cx="5672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dirty="0">
                <a:hlinkClick r:id="rId2"/>
              </a:rPr>
              <a:t>https://zerojudge.tw/ShowProblem?problemid=b964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99E3E61-2B68-3243-AEE3-5D20B79839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891"/>
          <a:stretch/>
        </p:blipFill>
        <p:spPr>
          <a:xfrm>
            <a:off x="734476" y="1270000"/>
            <a:ext cx="11229975" cy="227797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397ABC3-8E3A-A847-AA93-5C11C80DEB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17"/>
          <a:stretch/>
        </p:blipFill>
        <p:spPr>
          <a:xfrm>
            <a:off x="677334" y="3694263"/>
            <a:ext cx="10037763" cy="292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04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7CDBCA3-43EF-DF4B-9972-DB79582EE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435"/>
          <a:stretch/>
        </p:blipFill>
        <p:spPr>
          <a:xfrm>
            <a:off x="7458518" y="287079"/>
            <a:ext cx="3397324" cy="2311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D6B7B6A-B50A-8E4B-B662-405D20808C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056"/>
          <a:stretch/>
        </p:blipFill>
        <p:spPr>
          <a:xfrm>
            <a:off x="7458518" y="2773622"/>
            <a:ext cx="3356897" cy="2971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755DD51-B8DC-564C-9B33-82255F49C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75" y="212651"/>
            <a:ext cx="6828577" cy="605948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15753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29F953-6C47-AB47-BA1E-2A40220B0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10503 </a:t>
            </a:r>
            <a:r>
              <a:rPr lang="zh-TW" altLang="en-US" dirty="0"/>
              <a:t>第 </a:t>
            </a:r>
            <a:r>
              <a:rPr lang="en-US" altLang="zh-TW" dirty="0"/>
              <a:t>3 </a:t>
            </a:r>
            <a:r>
              <a:rPr lang="zh-TW" altLang="en-US" dirty="0"/>
              <a:t>題 線段覆蓋長度</a:t>
            </a:r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E37D93A-A215-FF4A-A95C-16F6E5579FD1}"/>
              </a:ext>
            </a:extLst>
          </p:cNvPr>
          <p:cNvSpPr txBox="1"/>
          <p:nvPr/>
        </p:nvSpPr>
        <p:spPr>
          <a:xfrm>
            <a:off x="677334" y="125174"/>
            <a:ext cx="5672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dirty="0">
                <a:hlinkClick r:id="rId2"/>
              </a:rPr>
              <a:t>https://zerojudge.tw/ShowProblem?problemid=b966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B95FC0C-6479-B041-8015-BD77B19A7F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105"/>
          <a:stretch/>
        </p:blipFill>
        <p:spPr>
          <a:xfrm>
            <a:off x="520863" y="1740195"/>
            <a:ext cx="11150274" cy="354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823079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多面向</Template>
  <TotalTime>207</TotalTime>
  <Words>218</Words>
  <Application>Microsoft Macintosh PowerPoint</Application>
  <PresentationFormat>寬螢幕</PresentationFormat>
  <Paragraphs>93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2" baseType="lpstr">
      <vt:lpstr>Arial</vt:lpstr>
      <vt:lpstr>Menlo</vt:lpstr>
      <vt:lpstr>Trebuchet MS</vt:lpstr>
      <vt:lpstr>Wingdings 3</vt:lpstr>
      <vt:lpstr>多面向</vt:lpstr>
      <vt:lpstr>CH2 排序 (sort)</vt:lpstr>
      <vt:lpstr>Algorithms (iOS Apps 動畫演示)</vt:lpstr>
      <vt:lpstr>Bubble sort</vt:lpstr>
      <vt:lpstr>Selection Sort</vt:lpstr>
      <vt:lpstr>Insertion Sort</vt:lpstr>
      <vt:lpstr>Merge Sort &amp; Quick Sort</vt:lpstr>
      <vt:lpstr>10503 第 1 題 成績指標</vt:lpstr>
      <vt:lpstr>PowerPoint 簡報</vt:lpstr>
      <vt:lpstr>10503 第 3 題 線段覆蓋長度</vt:lpstr>
      <vt:lpstr>PowerPoint 簡報</vt:lpstr>
      <vt:lpstr>PowerPoint 簡報</vt:lpstr>
      <vt:lpstr>Exercise: UVa Online Judge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CH2 排序</dc:title>
  <dc:creator>秀芬 周</dc:creator>
  <cp:lastModifiedBy>秀芬 周</cp:lastModifiedBy>
  <cp:revision>37</cp:revision>
  <dcterms:created xsi:type="dcterms:W3CDTF">2019-07-11T06:39:18Z</dcterms:created>
  <dcterms:modified xsi:type="dcterms:W3CDTF">2019-08-02T05:38:36Z</dcterms:modified>
</cp:coreProperties>
</file>